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notesMasterIdLst>
    <p:notesMasterId r:id="rId20"/>
  </p:notesMasterIdLst>
  <p:sldIdLst>
    <p:sldId id="294" r:id="rId2"/>
    <p:sldId id="296" r:id="rId3"/>
    <p:sldId id="301" r:id="rId4"/>
    <p:sldId id="300" r:id="rId5"/>
    <p:sldId id="279" r:id="rId6"/>
    <p:sldId id="270" r:id="rId7"/>
    <p:sldId id="298" r:id="rId8"/>
    <p:sldId id="297" r:id="rId9"/>
    <p:sldId id="299" r:id="rId10"/>
    <p:sldId id="295" r:id="rId11"/>
    <p:sldId id="306" r:id="rId12"/>
    <p:sldId id="304" r:id="rId13"/>
    <p:sldId id="276" r:id="rId14"/>
    <p:sldId id="280" r:id="rId15"/>
    <p:sldId id="289" r:id="rId16"/>
    <p:sldId id="290" r:id="rId17"/>
    <p:sldId id="303" r:id="rId18"/>
    <p:sldId id="29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84" autoAdjust="0"/>
  </p:normalViewPr>
  <p:slideViewPr>
    <p:cSldViewPr>
      <p:cViewPr>
        <p:scale>
          <a:sx n="57" d="100"/>
          <a:sy n="57" d="100"/>
        </p:scale>
        <p:origin x="-173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8528B-7ED9-48F5-98F0-4FD5EBE3D36E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AC821-DD9B-431E-9EE1-1DF5E242AA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98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свете есть только один</a:t>
            </a:r>
            <a:r>
              <a:rPr lang="ru-RU" baseline="0" dirty="0" smtClean="0"/>
              <a:t> способ побудить кого либо что то сделать..</a:t>
            </a:r>
          </a:p>
          <a:p>
            <a:r>
              <a:rPr lang="ru-RU" baseline="0" dirty="0" smtClean="0"/>
              <a:t>И он заключается в том, чтобы заставить другого человека захотеть это сделать…</a:t>
            </a:r>
          </a:p>
          <a:p>
            <a:r>
              <a:rPr lang="ru-RU" baseline="0" dirty="0" smtClean="0"/>
              <a:t>                                    Дейл Карнеги.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AC821-DD9B-431E-9EE1-1DF5E242AA1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AC821-DD9B-431E-9EE1-1DF5E242AA1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AC821-DD9B-431E-9EE1-1DF5E242AA1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D087-223F-4EC5-AF31-6492BEF6850E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3B47-18F4-4386-8D99-68472C18B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D087-223F-4EC5-AF31-6492BEF6850E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3B47-18F4-4386-8D99-68472C18B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D087-223F-4EC5-AF31-6492BEF6850E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3B47-18F4-4386-8D99-68472C18B5B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D087-223F-4EC5-AF31-6492BEF6850E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3B47-18F4-4386-8D99-68472C18B5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D087-223F-4EC5-AF31-6492BEF6850E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3B47-18F4-4386-8D99-68472C18B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D087-223F-4EC5-AF31-6492BEF6850E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3B47-18F4-4386-8D99-68472C18B5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D087-223F-4EC5-AF31-6492BEF6850E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3B47-18F4-4386-8D99-68472C18B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D087-223F-4EC5-AF31-6492BEF6850E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3B47-18F4-4386-8D99-68472C18B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D087-223F-4EC5-AF31-6492BEF6850E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3B47-18F4-4386-8D99-68472C18B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D087-223F-4EC5-AF31-6492BEF6850E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3B47-18F4-4386-8D99-68472C18B5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D087-223F-4EC5-AF31-6492BEF6850E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63B47-18F4-4386-8D99-68472C18B5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78AD087-223F-4EC5-AF31-6492BEF6850E}" type="datetimeFigureOut">
              <a:rPr lang="ru-RU" smtClean="0"/>
              <a:pPr/>
              <a:t>04.11.2017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EA63B47-18F4-4386-8D99-68472C18B5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8460432" cy="1470025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20688"/>
            <a:ext cx="8136904" cy="5832648"/>
          </a:xfrm>
        </p:spPr>
        <p:txBody>
          <a:bodyPr>
            <a:normAutofit/>
          </a:bodyPr>
          <a:lstStyle/>
          <a:p>
            <a:r>
              <a:rPr lang="ru-RU" sz="4400" b="1" i="1" dirty="0" smtClean="0"/>
              <a:t>Системно-</a:t>
            </a:r>
            <a:r>
              <a:rPr lang="ru-RU" sz="4400" b="1" i="1" dirty="0" err="1" smtClean="0"/>
              <a:t>деятельностный</a:t>
            </a:r>
            <a:r>
              <a:rPr lang="ru-RU" sz="4400" b="1" i="1" dirty="0" smtClean="0"/>
              <a:t> </a:t>
            </a:r>
          </a:p>
          <a:p>
            <a:r>
              <a:rPr lang="ru-RU" sz="4400" b="1" i="1" dirty="0" smtClean="0"/>
              <a:t>подход в обучении физики </a:t>
            </a:r>
            <a:r>
              <a:rPr lang="ru-RU" sz="4400" b="1" i="1" dirty="0" smtClean="0"/>
              <a:t> 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4400" b="1" dirty="0" smtClean="0">
                <a:solidFill>
                  <a:srgbClr val="FF0000"/>
                </a:solidFill>
              </a:rPr>
              <a:t>Человек достигнет результата, 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	только делая что-то сам.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2000" dirty="0" smtClean="0"/>
              <a:t>					</a:t>
            </a:r>
            <a:endParaRPr lang="ru-RU" sz="2000" i="1" dirty="0" smtClean="0"/>
          </a:p>
          <a:p>
            <a:r>
              <a:rPr lang="ru-RU" sz="2000" i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8662" y="332656"/>
            <a:ext cx="71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ТЕСЛА - ШОУ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5 б\фото\фото Тесла\SAM_75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1540" y="-11849099"/>
            <a:ext cx="2896859" cy="217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5 б\фото\фото Тесла\SAM_75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2385" y="-13996936"/>
            <a:ext cx="5760642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5 б\фото\фото Тесла\SAM_75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744" y="-10902812"/>
            <a:ext cx="1083450" cy="14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5 б\фото\фото Тесла\SAM_75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1707" y="-12556776"/>
            <a:ext cx="3460856" cy="259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User\Desktop\5 б\фото\фото Тесла\SAM_75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6008" y="-11692680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5 б\фото\фото Тесла\SAM_75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2144" y="-10750412"/>
            <a:ext cx="1083450" cy="14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5 б\фото\фото Тесла\SAM_75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052736"/>
            <a:ext cx="7297380" cy="5473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User\Desktop\5 б\фото\фото Тесла\SAM_75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08720"/>
            <a:ext cx="4313036" cy="5750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54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User\Desktop\5 б\фото\фото Тесла\SAM_75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1" r="4230"/>
          <a:stretch/>
        </p:blipFill>
        <p:spPr bwMode="auto">
          <a:xfrm>
            <a:off x="467544" y="620688"/>
            <a:ext cx="3829575" cy="39184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:\Users\User\Desktop\5 б\фото\фото Тесла\SAM_75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4"/>
          <a:stretch/>
        </p:blipFill>
        <p:spPr bwMode="auto">
          <a:xfrm>
            <a:off x="4605251" y="3028605"/>
            <a:ext cx="4343682" cy="38108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77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467544" y="105480"/>
            <a:ext cx="8208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3600" b="1" dirty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Какие качества необходимы </a:t>
            </a:r>
          </a:p>
          <a:p>
            <a:pPr algn="ctr" eaLnBrk="0" hangingPunct="0"/>
            <a:r>
              <a:rPr lang="ru-RU" sz="3600" b="1" dirty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современному выпускнику? </a:t>
            </a: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395288" y="1628775"/>
            <a:ext cx="8208962" cy="34163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</a:rPr>
              <a:t>    Глубокие </a:t>
            </a:r>
            <a:r>
              <a:rPr lang="ru-RU" sz="2400" b="1" dirty="0">
                <a:solidFill>
                  <a:srgbClr val="000000"/>
                </a:solidFill>
              </a:rPr>
              <a:t>и прочные знания? </a:t>
            </a:r>
          </a:p>
          <a:p>
            <a:endParaRPr lang="ru-RU" sz="2400" b="1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</a:rPr>
              <a:t>   Воспитанность</a:t>
            </a:r>
            <a:r>
              <a:rPr lang="ru-RU" sz="2400" b="1" dirty="0">
                <a:solidFill>
                  <a:srgbClr val="000000"/>
                </a:solidFill>
              </a:rPr>
              <a:t>?</a:t>
            </a:r>
          </a:p>
          <a:p>
            <a:endParaRPr lang="ru-RU" sz="2400" b="1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</a:rPr>
              <a:t>   Интеллектуальные </a:t>
            </a:r>
            <a:r>
              <a:rPr lang="ru-RU" sz="2400" b="1" dirty="0">
                <a:solidFill>
                  <a:srgbClr val="000000"/>
                </a:solidFill>
              </a:rPr>
              <a:t>и творческие силы? </a:t>
            </a:r>
          </a:p>
          <a:p>
            <a:endParaRPr lang="ru-RU" sz="2400" b="1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</a:rPr>
              <a:t>   Умение </a:t>
            </a:r>
            <a:r>
              <a:rPr lang="ru-RU" sz="2400" b="1" dirty="0">
                <a:solidFill>
                  <a:srgbClr val="000000"/>
                </a:solidFill>
              </a:rPr>
              <a:t>учиться?</a:t>
            </a:r>
          </a:p>
          <a:p>
            <a:endParaRPr lang="ru-RU" sz="2400" b="1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</a:rPr>
              <a:t>    Способность </a:t>
            </a:r>
            <a:r>
              <a:rPr lang="ru-RU" sz="2400" b="1" dirty="0">
                <a:solidFill>
                  <a:srgbClr val="000000"/>
                </a:solidFill>
              </a:rPr>
              <a:t>к саморазвитию... </a:t>
            </a:r>
          </a:p>
        </p:txBody>
      </p:sp>
      <p:pic>
        <p:nvPicPr>
          <p:cNvPr id="5" name="Рисунок 4" descr="teacher1-1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3937477"/>
            <a:ext cx="2884560" cy="2673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7978775" cy="4525963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 – диалогическая технология;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мини – исследования;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проектной деятельности;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образовательных достижений (учебных успехов);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сотрудничества;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 – технология.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системно-деятельностном подходе используются следующие современные образовательные технологии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496944" cy="48965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у учителя  плана проведения урока в зависимости от готовности класса;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проблемных творческих заданий;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применение знаний, позволяющих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обучающемуся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самому выбирать тип, вид и форму материала;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положительного эмоционального настроя на работу всех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урока;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обсуждение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урока не только того, что «мы узнали» но и того, что понравилось (не понравилось) и почему, что бы хотелось выполнить ещё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125272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эффективности проведения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урока: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688632"/>
          </a:xfrm>
        </p:spPr>
        <p:txBody>
          <a:bodyPr/>
          <a:lstStyle/>
          <a:p>
            <a:r>
              <a:rPr lang="ru-RU" sz="2400" dirty="0" smtClean="0"/>
              <a:t>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выбору и самостоятельному использованию разных способов выполнения заданий;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оценка (поощрение) при опросе на уроке не только правильного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ответа,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отметка, выставляемая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урока, должна аргументироваться по ряду параметров: правильность,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самостоятельность, оригинальность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задании на дом называется не только тема и объём задания, но подробно разъясняется, как следует рационально организовать свою учебную работу при выполнении домашнего задания.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2388610"/>
            <a:ext cx="6620103" cy="44693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в его руках будущее ученика, ибо только его усилиями человек поднимается всё выше и делается всё могущественнее.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Ефремов. </a:t>
            </a:r>
          </a:p>
          <a:p>
            <a:pPr algn="ctr"/>
            <a:endParaRPr lang="ru-RU" sz="2800" dirty="0"/>
          </a:p>
        </p:txBody>
      </p:sp>
      <p:pic>
        <p:nvPicPr>
          <p:cNvPr id="4" name="Рисунок 3" descr="teach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212976"/>
            <a:ext cx="1741846" cy="3147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725128"/>
            <a:ext cx="9146983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Спасибо за внимание!</a:t>
            </a:r>
          </a:p>
        </p:txBody>
      </p:sp>
      <p:pic>
        <p:nvPicPr>
          <p:cNvPr id="4" name="Рисунок 3" descr="uchitel-vernyiy-sputnik-detstva-prevy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71810"/>
            <a:ext cx="9144000" cy="3179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211960" y="1700808"/>
            <a:ext cx="460680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Новые стандарты общего образования второго поколения - это   целевой подход к образованию. Согласно этому подходу главным в образовании является вопрос, какими действиями необходимо овладеть ученику, чтобы решать в будущем возникающие перед ним задачи. В результате обучения обучаемый должен приобрести универсальные действия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Сова Первокласс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3286148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192" y="500042"/>
            <a:ext cx="76438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5B5B5B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При таком подходе результатами школьного образования должны стать </a:t>
            </a: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умения учиться и познавать мир, организовывать совместную деятельность, исследовать проблемные ситуации - ставить и решать задачи</a:t>
            </a:r>
            <a:endParaRPr lang="ru-RU" sz="2800" dirty="0"/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986202"/>
            <a:ext cx="4021583" cy="3157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7238" y="1412776"/>
            <a:ext cx="74470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 свете есть только один способ побудить кого либо что то сделать..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 он заключается в том, чтобы заставить другого человека захотеть это сделать…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                                   Дейл Карнеги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a_a4a636e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227497"/>
            <a:ext cx="3286148" cy="3614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51920" y="2852936"/>
            <a:ext cx="5191478" cy="29523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Скажи мне, и я забуду,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покажи мне, и я запомню,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дай мне действовать самому,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и я научусь.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Системно-деятельностный подход</a:t>
            </a:r>
          </a:p>
        </p:txBody>
      </p:sp>
      <p:pic>
        <p:nvPicPr>
          <p:cNvPr id="4" name="Рисунок 3" descr="13667488-Illustration-of-2-children-doing-science-Stock-Vector-science-cartoon-la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9783"/>
            <a:ext cx="3962400" cy="3151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деятельности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непрерывности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целостности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минимакса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психологической комфортности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вариативности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творчества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Система дидактических принципов системно  </a:t>
            </a:r>
            <a:r>
              <a:rPr lang="ru-RU" sz="3600" b="1" dirty="0" err="1" smtClean="0">
                <a:solidFill>
                  <a:schemeClr val="bg1"/>
                </a:solidFill>
              </a:rPr>
              <a:t>деятельностного</a:t>
            </a:r>
            <a:r>
              <a:rPr lang="ru-RU" sz="3600" b="1" dirty="0" smtClean="0">
                <a:solidFill>
                  <a:schemeClr val="bg1"/>
                </a:solidFill>
              </a:rPr>
              <a:t> похода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0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52736"/>
            <a:ext cx="85725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1)Принцип деятельности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заключается в том, что ученик, получая знания не в готовом виде, а, добывая их сам, осознает при этом содержание и формы своей учебной деятельности, понимает и принимает систему ее норм, активно участвует в их совершенствовании, что способствует активному успешному формированию его общекультурных и </a:t>
            </a: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деятельностных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способностей, </a:t>
            </a: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общеучебных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Принцип непрерывности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– означает преемственность между всеми ступенями и этапами обучения на уровне технологии, содержания и методик с учетом возрастных психологических особенностей развития детей.</a:t>
            </a: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4429132"/>
            <a:ext cx="2200275" cy="207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556792"/>
            <a:ext cx="8572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целостности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предполагает формирование учащимися обобщенного системного представления о мире (природе, обществе, самом себе, </a:t>
            </a: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социокультурном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мире и мире деятельности, о роли и месте каждой науки в системе наук).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941168"/>
            <a:ext cx="8572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минимакса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заключается в следующем: школа должна предложить ученику возможность освоения содержания образования на максимальном для него уровне (определяемом зоной ближайшего развития возрастной группы) и обеспечить при этом его усвоение на уровне социально безопасного минимума (государственного стандарта знаний</a:t>
            </a:r>
            <a:endParaRPr 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uchit_konkurs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713424"/>
            <a:ext cx="2634396" cy="2227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12776"/>
            <a:ext cx="85725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психологической комфортности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предполагает снятие всех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стрессообразующих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факторов учебного процесса, создание в школе и на уроках доброжелательной атмосферы, ориентированной на реализацию идей педагогики сотрудничества, развитие диалоговых форм общения.</a:t>
            </a:r>
            <a:endParaRPr lang="ru-RU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6) Принцип вариативности  – предполагает формирование обучающимися способностей к систематическому перебору вариантов и адекватному принятию решений в ситуациях выбора.</a:t>
            </a:r>
            <a:endParaRPr lang="ru-RU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) Принцип творчества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– означает максимальную ориентацию на творческое начало в образовательном процессе, приобретение обучающимися собственного опыта творческой деятельности.</a:t>
            </a:r>
            <a:endParaRPr lang="ru-RU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686</TotalTime>
  <Words>471</Words>
  <Application>Microsoft Office PowerPoint</Application>
  <PresentationFormat>Экран (4:3)</PresentationFormat>
  <Paragraphs>71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   </vt:lpstr>
      <vt:lpstr>Презентация PowerPoint</vt:lpstr>
      <vt:lpstr>Презентация PowerPoint</vt:lpstr>
      <vt:lpstr>Презентация PowerPoint</vt:lpstr>
      <vt:lpstr>Системно-деятельностный подход</vt:lpstr>
      <vt:lpstr>Система дидактических принципов системно  деятельностного похода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Критерии эффективности проведения урока: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76</cp:revision>
  <dcterms:created xsi:type="dcterms:W3CDTF">2012-01-30T04:24:18Z</dcterms:created>
  <dcterms:modified xsi:type="dcterms:W3CDTF">2017-11-04T10:12:18Z</dcterms:modified>
</cp:coreProperties>
</file>