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1" r:id="rId2"/>
    <p:sldId id="280" r:id="rId3"/>
    <p:sldId id="257" r:id="rId4"/>
    <p:sldId id="258" r:id="rId5"/>
    <p:sldId id="267" r:id="rId6"/>
    <p:sldId id="269" r:id="rId7"/>
    <p:sldId id="272" r:id="rId8"/>
    <p:sldId id="270" r:id="rId9"/>
    <p:sldId id="281" r:id="rId10"/>
    <p:sldId id="282" r:id="rId11"/>
    <p:sldId id="283" r:id="rId12"/>
    <p:sldId id="284" r:id="rId13"/>
    <p:sldId id="285" r:id="rId14"/>
    <p:sldId id="286" r:id="rId15"/>
    <p:sldId id="29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2" r:id="rId24"/>
    <p:sldId id="265" r:id="rId25"/>
    <p:sldId id="264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5883548947236314"/>
                  <c:y val="6.61927818584820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52616993173597E-2"/>
                  <c:y val="-0.3285197364227289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240823807642772"/>
                  <c:y val="-0.1407421033364234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305377848963284"/>
                  <c:y val="0.1016540056569306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Год</c:v>
                </c:pt>
                <c:pt idx="1">
                  <c:v>Час</c:v>
                </c:pt>
                <c:pt idx="2">
                  <c:v>Сутки</c:v>
                </c:pt>
                <c:pt idx="3">
                  <c:v>Век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23</c:v>
                </c:pt>
                <c:pt idx="2">
                  <c:v>16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Lbls>
            <c:dLbl>
              <c:idx val="0"/>
              <c:layout>
                <c:manualLayout>
                  <c:x val="-0.22596880701686067"/>
                  <c:y val="-0.1725163707300496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10752499435916"/>
                  <c:y val="-0.112569804335466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56186998695449"/>
                  <c:y val="9.4512782893404007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Часами</c:v>
                </c:pt>
                <c:pt idx="1">
                  <c:v>Днями</c:v>
                </c:pt>
                <c:pt idx="2">
                  <c:v>Годами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16</c:v>
                </c:pt>
                <c:pt idx="2">
                  <c:v>21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1555725065616802"/>
          <c:y val="0.38178789370078742"/>
          <c:w val="0.17194274934383202"/>
          <c:h val="0.396939960629921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6575492125984251"/>
                  <c:y val="4.1788631889763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873646653543306"/>
                  <c:y val="-0.25284522637795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194242125984252"/>
                  <c:y val="5.1264517716535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Век</c:v>
                </c:pt>
                <c:pt idx="1">
                  <c:v>Год</c:v>
                </c:pt>
                <c:pt idx="2">
                  <c:v>Сутки</c:v>
                </c:pt>
                <c:pt idx="3">
                  <c:v>Час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21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>
    <p:comb/>
  </p:transition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hyperlink" Target="http://900igr.net/datas/predmety/CHasy-1.files/0014-014-Pesochnye-chasy-odin-iz.jpg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://gadgetsp.ru/image/cache/data/wsLJ697O-0-500x500.jpg" TargetMode="External"/><Relationship Id="rId5" Type="http://schemas.openxmlformats.org/officeDocument/2006/relationships/hyperlink" Target="http://www.fotokonkurs.ru/uploads/photos/contests/big/70001_71000/70327/a3fc2454812270d511ffe820c775f820f5a0f056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://www.clocksale.ru/UserFiles/Image/Hettich%20ku-ku/88mt-77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vasr.ru/contact.html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oclock.info/master/articles/readarticle.php?tid=15&amp;aid=85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http://dic.academic.ru/pictures/wiki/files/80/Pius_IV_2.jpg" TargetMode="External"/><Relationship Id="rId3" Type="http://schemas.openxmlformats.org/officeDocument/2006/relationships/image" Target="../media/image44.gif"/><Relationship Id="rId7" Type="http://schemas.openxmlformats.org/officeDocument/2006/relationships/image" Target="http://s12.radikal.ru/i185/0910/57/fac7cf9620ab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45.jpeg"/><Relationship Id="rId10" Type="http://schemas.openxmlformats.org/officeDocument/2006/relationships/image" Target="http://www.slavyanin.info/misc/kolo2.gif" TargetMode="External"/><Relationship Id="rId4" Type="http://schemas.openxmlformats.org/officeDocument/2006/relationships/image" Target="http://happy-year.narod.ru/goroskop/globa/kalendar-2009-02.gif" TargetMode="External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diazgalaxy.com/uploads/posts/2008-07/1216322749_8812-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ieninger.ru/photo/big/1264230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logas.lt/uploads/f/fantascius/144758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844824"/>
            <a:ext cx="6248400" cy="3840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niceimage.ru/pic/201305/1920x1080/niceimage.ru-56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1W1MC83KCC4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7" y="1676297"/>
            <a:ext cx="7603947" cy="51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5875" y="1000125"/>
            <a:ext cx="67865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 Что такое время?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4338" y="0"/>
            <a:ext cx="8729662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Результаты анкетирования учащихся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71600" y="2132856"/>
          <a:ext cx="77768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500063" y="642938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400"/>
          </a:p>
          <a:p>
            <a:pPr eaLnBrk="0" hangingPunct="0"/>
            <a:endParaRPr lang="ru-RU" sz="2400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571500" y="3000375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400"/>
          </a:p>
          <a:p>
            <a:pPr eaLnBrk="0" hangingPunct="0"/>
            <a:endParaRPr lang="ru-RU" sz="2400"/>
          </a:p>
          <a:p>
            <a:pPr eaLnBrk="0" hangingPunct="0"/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214313" y="785813"/>
            <a:ext cx="89296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2. Чем можно измерить время?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4338" y="0"/>
            <a:ext cx="8729662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Результаты анкетирования учащихся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00647000"/>
              </p:ext>
            </p:extLst>
          </p:nvPr>
        </p:nvGraphicFramePr>
        <p:xfrm>
          <a:off x="1835696" y="1700808"/>
          <a:ext cx="69847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00063" y="642938"/>
            <a:ext cx="8215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solidFill>
                <a:srgbClr val="7030A0"/>
              </a:solidFill>
              <a:cs typeface="Times New Roman" pitchFamily="18" charset="0"/>
            </a:endParaRPr>
          </a:p>
          <a:p>
            <a:pPr eaLnBrk="0" hangingPunct="0"/>
            <a:endParaRPr lang="ru-RU" sz="2400"/>
          </a:p>
          <a:p>
            <a:pPr eaLnBrk="0" hangingPunct="0"/>
            <a:endParaRPr lang="ru-RU" sz="2400"/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71500" y="3000375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400"/>
          </a:p>
          <a:p>
            <a:pPr eaLnBrk="0" hangingPunct="0"/>
            <a:endParaRPr lang="ru-RU" sz="2400"/>
          </a:p>
          <a:p>
            <a:pPr eaLnBrk="0" hangingPunct="0"/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0" y="785813"/>
            <a:ext cx="9144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3. Назовите самую большую единицу измерения времени.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0"/>
            <a:ext cx="84423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Результаты анкетирования учащихся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85096099"/>
              </p:ext>
            </p:extLst>
          </p:nvPr>
        </p:nvGraphicFramePr>
        <p:xfrm>
          <a:off x="1452562" y="223202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Диаграмма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03463"/>
            <a:ext cx="6311054" cy="419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500063" y="642938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400"/>
          </a:p>
          <a:p>
            <a:pPr eaLnBrk="0" hangingPunct="0"/>
            <a:endParaRPr lang="ru-RU" sz="2400"/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571500" y="3000375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400"/>
          </a:p>
          <a:p>
            <a:pPr eaLnBrk="0" hangingPunct="0"/>
            <a:endParaRPr lang="ru-RU" sz="2400"/>
          </a:p>
          <a:p>
            <a:pPr eaLnBrk="0" hangingPunct="0"/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357188" y="857250"/>
            <a:ext cx="8572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4. Считаете ли вы, что время влияет на человека?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0"/>
            <a:ext cx="84423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Результаты анкетирования учащихся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Диаграмма 20"/>
          <p:cNvPicPr>
            <a:picLocks noChangeArrowheads="1"/>
          </p:cNvPicPr>
          <p:nvPr/>
        </p:nvPicPr>
        <p:blipFill>
          <a:blip r:embed="rId2" cstate="print"/>
          <a:srcRect b="-111"/>
          <a:stretch>
            <a:fillRect/>
          </a:stretch>
        </p:blipFill>
        <p:spPr bwMode="auto">
          <a:xfrm>
            <a:off x="1428728" y="2285992"/>
            <a:ext cx="685804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571500" y="3000375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400"/>
          </a:p>
          <a:p>
            <a:pPr eaLnBrk="0" hangingPunct="0"/>
            <a:endParaRPr lang="ru-RU" sz="2400"/>
          </a:p>
          <a:p>
            <a:pPr eaLnBrk="0" hangingPunct="0"/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0" y="785813"/>
            <a:ext cx="9144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5. Верите ли Вы, что у каждого человека есть биологические часы?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0"/>
            <a:ext cx="84423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Результаты анкетирования учащихся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6288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ПРИБОРЫ ДЛЯ ИЗМЕРЕНИЯ ВРЕМЕНИ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img_3" descr="439976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3095706" cy="2006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Солнечные часы. Великобрит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3074583" cy="1844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Водяные часы. Сидней. Австрал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61048"/>
            <a:ext cx="2088232" cy="2735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-main-pic" descr="Картинка 50 из 470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1395301" cy="206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-main-pic" descr="Картинка 32 из 83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4274" t="51389" r="74295" b="5561"/>
          <a:stretch>
            <a:fillRect/>
          </a:stretch>
        </p:blipFill>
        <p:spPr bwMode="auto">
          <a:xfrm>
            <a:off x="251520" y="1988840"/>
            <a:ext cx="136815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-main-pic" descr="Картинка 56 из 278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1772816"/>
            <a:ext cx="1372539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-main-pic" descr="Картинка 23 из 6400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88640"/>
            <a:ext cx="1267530" cy="119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http://www.watchnews.com.ua/content/watchnews.com.ua/images/kurant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4797152"/>
            <a:ext cx="1989979" cy="1767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31032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C:\Users\Admin\Desktop\История телефона\солн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3525">
            <a:off x="1339273" y="4282542"/>
            <a:ext cx="2762237" cy="2071678"/>
          </a:xfrm>
          <a:prstGeom prst="rect">
            <a:avLst/>
          </a:prstGeom>
          <a:noFill/>
        </p:spPr>
      </p:pic>
      <p:pic>
        <p:nvPicPr>
          <p:cNvPr id="55300" name="Picture 4" descr="C:\Users\Admin\Desktop\История телефона\сол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1680">
            <a:off x="626708" y="2643501"/>
            <a:ext cx="2665467" cy="19991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453680"/>
            <a:ext cx="7388894" cy="838200"/>
          </a:xfrm>
          <a:prstGeom prst="roundRect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Солнечные часы</a:t>
            </a:r>
            <a:endParaRPr lang="ru-RU" sz="4000" b="1" cap="none" dirty="0"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Admin\Desktop\История телефона\гномо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071810"/>
            <a:ext cx="3175000" cy="3175000"/>
          </a:xfrm>
          <a:prstGeom prst="rect">
            <a:avLst/>
          </a:prstGeom>
          <a:noFill/>
        </p:spPr>
      </p:pic>
      <p:pic>
        <p:nvPicPr>
          <p:cNvPr id="55299" name="Picture 3" descr="C:\Users\Admin\Desktop\История телефона\гатч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31907">
            <a:off x="3525634" y="3399953"/>
            <a:ext cx="2479490" cy="1856934"/>
          </a:xfrm>
          <a:prstGeom prst="rect">
            <a:avLst/>
          </a:prstGeom>
          <a:noFill/>
        </p:spPr>
      </p:pic>
      <p:pic>
        <p:nvPicPr>
          <p:cNvPr id="55302" name="Picture 6" descr="L:\фиксики вырезашки\Без-имени-1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357298"/>
            <a:ext cx="1134423" cy="2181583"/>
          </a:xfrm>
          <a:prstGeom prst="rect">
            <a:avLst/>
          </a:prstGeom>
          <a:noFill/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51520" y="710171"/>
            <a:ext cx="2276326" cy="923957"/>
          </a:xfrm>
          <a:prstGeom prst="roundRect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rtlCol="0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lt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dirty="0" smtClean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1 этап проекта.</a:t>
            </a:r>
          </a:p>
          <a:p>
            <a:pPr algn="ctr"/>
            <a:r>
              <a:rPr lang="ru-RU" sz="4000" b="1" cap="none" dirty="0" smtClean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Изучаем историю</a:t>
            </a:r>
            <a:endParaRPr lang="ru-RU" sz="4000" b="1" cap="none" dirty="0">
              <a:solidFill>
                <a:srgbClr val="CC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102663" y="1760784"/>
            <a:ext cx="4572032" cy="1062450"/>
          </a:xfrm>
          <a:prstGeom prst="wedgeRoundRectCallout">
            <a:avLst>
              <a:gd name="adj1" fmla="val 62413"/>
              <a:gd name="adj2" fmla="val 82735"/>
              <a:gd name="adj3" fmla="val 16667"/>
            </a:avLst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Первые солнечные часы — </a:t>
            </a:r>
            <a:r>
              <a:rPr lang="ru-RU" sz="1600" b="1" dirty="0" smtClean="0">
                <a:solidFill>
                  <a:srgbClr val="FFFF99"/>
                </a:solidFill>
              </a:rPr>
              <a:t>гномон</a:t>
            </a:r>
            <a:r>
              <a:rPr lang="ru-RU" sz="1600" b="1" dirty="0" smtClean="0"/>
              <a:t>, вертикальный обелиск со шкалой, нанесенной на землю возле него, — появились в Египте</a:t>
            </a:r>
            <a:endParaRPr lang="ru-RU" sz="1600" b="1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Admin\Desktop\История телефона\астроляб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4117">
            <a:off x="446779" y="1791825"/>
            <a:ext cx="3049634" cy="217481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Звёздные часы</a:t>
            </a:r>
            <a:endParaRPr lang="ru-RU" sz="4000" b="1" cap="none" dirty="0"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571868" y="1428736"/>
            <a:ext cx="5357818" cy="1785950"/>
          </a:xfrm>
          <a:prstGeom prst="wedgeRoundRectCallout">
            <a:avLst>
              <a:gd name="adj1" fmla="val 35477"/>
              <a:gd name="adj2" fmla="val 112576"/>
              <a:gd name="adj3" fmla="val 16667"/>
            </a:avLst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Древние египтяне садились напротив друг друга, каждый из них держал дощечку с отвесом, они проводили воображаемую линию от своей дощечки к дощечке помощника и по положению полярной звезды относительно отдельных частей тела египтяне узнавали время</a:t>
            </a:r>
            <a:endParaRPr lang="ru-RU" sz="16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14282" y="4714884"/>
            <a:ext cx="4214842" cy="1785950"/>
          </a:xfrm>
          <a:prstGeom prst="wedgeRoundRectCallout">
            <a:avLst>
              <a:gd name="adj1" fmla="val -3076"/>
              <a:gd name="adj2" fmla="val -120638"/>
              <a:gd name="adj3" fmla="val 16667"/>
            </a:avLst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Позже в Древней Греции появилась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астролябия</a:t>
            </a:r>
            <a:r>
              <a:rPr lang="ru-RU" sz="1600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инструмент для определения времени и продолжительности дня и ночи, который позже стали использовать для некоторых математических вычислений и астрологических предсказаний</a:t>
            </a:r>
            <a:endParaRPr lang="ru-RU" sz="16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90499">
            <a:off x="4742369" y="3962942"/>
            <a:ext cx="3767978" cy="2153130"/>
          </a:xfrm>
          <a:noFill/>
          <a:ln/>
        </p:spPr>
      </p:pic>
      <p:pic>
        <p:nvPicPr>
          <p:cNvPr id="56323" name="Picture 3" descr="L:\фиксики вырезашки\Без-имени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428868"/>
            <a:ext cx="2326493" cy="23336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Песочные часы</a:t>
            </a:r>
            <a:endParaRPr lang="ru-RU" sz="4000" b="1" cap="none" dirty="0">
              <a:solidFill>
                <a:srgbClr val="CC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28596" y="1714488"/>
            <a:ext cx="2786082" cy="4429156"/>
          </a:xfrm>
          <a:prstGeom prst="wedgeRoundRectCallout">
            <a:avLst>
              <a:gd name="adj1" fmla="val 65037"/>
              <a:gd name="adj2" fmla="val 3008"/>
              <a:gd name="adj3" fmla="val 16667"/>
            </a:avLst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веке в Западной Европе попробовали использовать песок, и получились. Когда весь песок из верхней колбы высыпался в нижнюю, часы переворачивали "вверх ногами" и они снова начинали отмерять очередной кусочек времени.. Лучший песок для часов - из толченого мрамора </a:t>
            </a:r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6" name="Picture 4" descr="http://0lik.ru/uploads/posts/2009-03/1238258730_0lik.ru_ad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8236">
            <a:off x="4137304" y="1892366"/>
            <a:ext cx="4360916" cy="3767833"/>
          </a:xfrm>
          <a:prstGeom prst="rect">
            <a:avLst/>
          </a:prstGeom>
          <a:noFill/>
        </p:spPr>
      </p:pic>
      <p:pic>
        <p:nvPicPr>
          <p:cNvPr id="59397" name="Picture 5" descr="L:\фиксики вырезашки\Без-имени-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785926"/>
            <a:ext cx="1669847" cy="2428868"/>
          </a:xfrm>
          <a:prstGeom prst="rect">
            <a:avLst/>
          </a:prstGeom>
          <a:noFill/>
        </p:spPr>
      </p:pic>
      <p:pic>
        <p:nvPicPr>
          <p:cNvPr id="59399" name="Picture 7" descr="L:\фиксики вырезашки\Без-имени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86644" y="4500570"/>
            <a:ext cx="2038342" cy="20445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flowChartDocument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Ins="9000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механические часы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85786" y="1500174"/>
            <a:ext cx="7643866" cy="1571636"/>
          </a:xfrm>
          <a:prstGeom prst="round2DiagRect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и обстоятельства изобретения механических часов остаются в настоящее время темой научных дискуссий. Наиболее широко распространено мнение, что их изобрел в конце X века Герберт из Оверни, монах, который  впоследствии стал римским папой под именем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Сильвестра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II (999-1003). </a:t>
            </a:r>
            <a:endParaRPr lang="ru-RU" b="1" dirty="0"/>
          </a:p>
        </p:txBody>
      </p:sp>
      <p:sp>
        <p:nvSpPr>
          <p:cNvPr id="60418" name="AutoShape 2" descr="Silvester 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Silvester 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1" name="Picture 5" descr="C:\Users\Admin\AppData\Local\Temp\Silvester_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357562"/>
            <a:ext cx="3165541" cy="3143248"/>
          </a:xfrm>
          <a:prstGeom prst="rect">
            <a:avLst/>
          </a:prstGeom>
          <a:noFill/>
        </p:spPr>
      </p:pic>
      <p:pic>
        <p:nvPicPr>
          <p:cNvPr id="20" name="Picture 5" descr="is?n6_64gFBBxhYgBGMb4xwQLZ0noGaVZWQGteW1KUtCo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46504">
            <a:off x="4217748" y="3564569"/>
            <a:ext cx="1728788" cy="1323975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</p:spPr>
      </p:pic>
      <p:pic>
        <p:nvPicPr>
          <p:cNvPr id="21" name="Picture 6" descr="is?RM99FJaktZ0YutrnIPsAeNYKfTIJTiCqOCMeR93Wmq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77333">
            <a:off x="6813994" y="4197194"/>
            <a:ext cx="1898933" cy="1808758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</p:spPr>
      </p:pic>
      <p:pic>
        <p:nvPicPr>
          <p:cNvPr id="60423" name="Picture 7" descr="L:\фиксики вырезашки\Без-имени-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29124" y="4643446"/>
            <a:ext cx="2028814" cy="18207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2286000" y="35782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>
              <a:solidFill>
                <a:schemeClr val="bg1"/>
              </a:solidFill>
              <a:latin typeface="Lucida Sans Unicode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0"/>
            <a:ext cx="6643702" cy="3500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441700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 </a:t>
            </a:r>
            <a:r>
              <a:rPr lang="ru-RU" sz="36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«Каждая секунда </a:t>
            </a:r>
            <a:r>
              <a:rPr lang="ru-RU" sz="36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нашей </a:t>
            </a:r>
            <a:r>
              <a:rPr lang="ru-RU" sz="36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 на вес золота. Вчера — уже история. </a:t>
            </a:r>
            <a:endParaRPr lang="ru-RU" sz="3600" dirty="0" smtClean="0">
              <a:solidFill>
                <a:srgbClr val="000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Завтра — </a:t>
            </a:r>
            <a:r>
              <a:rPr lang="ru-RU" sz="36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непонятно что. </a:t>
            </a:r>
            <a:endParaRPr lang="ru-RU" sz="3600" dirty="0" smtClean="0">
              <a:solidFill>
                <a:srgbClr val="000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Сегодня </a:t>
            </a:r>
            <a:r>
              <a:rPr lang="ru-RU" sz="36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это дар</a:t>
            </a:r>
            <a:r>
              <a:rPr lang="ru-RU" sz="36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36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Поэтому </a:t>
            </a:r>
            <a:r>
              <a:rPr lang="ru-RU" sz="36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оно и зовется НАСТОЯЩИМ</a:t>
            </a:r>
            <a:r>
              <a:rPr lang="ru-RU" sz="36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dirty="0">
              <a:solidFill>
                <a:srgbClr val="000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8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800" dirty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929313" y="500063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134244" cy="838200"/>
          </a:xfrm>
          <a:prstGeom prst="roundRect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Кварцевые часы</a:t>
            </a:r>
            <a:endParaRPr lang="ru-RU" sz="4000" b="1" cap="none" dirty="0"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286248" y="1714488"/>
            <a:ext cx="4572032" cy="3357586"/>
          </a:xfrm>
          <a:prstGeom prst="wedgeRoundRectCallout">
            <a:avLst>
              <a:gd name="adj1" fmla="val -47382"/>
              <a:gd name="adj2" fmla="val 70287"/>
              <a:gd name="adj3" fmla="val 16667"/>
            </a:avLst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Первые кварцевые часы были созданы в 1927 году, причиной создания подобных часов стало то, что канадскому инженеру по телекоммуникациям Уоррену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Марризону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работающему в Белл Телефон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Лаборэйторис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были необходим надежный прибор, для измерения времени. Так как в лаборатории работали с пьезоэлектричеством, он смог создать очень большие, очень точные часы. Именно этот прибор и стал первыми кварцевыми часами.</a:t>
            </a:r>
            <a:endParaRPr lang="ru-RU" sz="1500" b="1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Sovremenniye-naruchniye-cha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3231">
            <a:off x="837582" y="1393841"/>
            <a:ext cx="2786082" cy="4780918"/>
          </a:xfrm>
          <a:prstGeom prst="rect">
            <a:avLst/>
          </a:prstGeom>
          <a:noFill/>
        </p:spPr>
      </p:pic>
      <p:pic>
        <p:nvPicPr>
          <p:cNvPr id="63491" name="Picture 3" descr="L:\фиксики вырезашки\Без-имени-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500570"/>
            <a:ext cx="2357430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34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rgbClr val="CCFFFF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Электронные часы</a:t>
            </a:r>
            <a:endParaRPr lang="ru-RU" sz="4000" b="1" cap="none" dirty="0">
              <a:solidFill>
                <a:srgbClr val="CC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32146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57158" y="1643050"/>
            <a:ext cx="3929090" cy="900000"/>
          </a:xfrm>
          <a:prstGeom prst="wedgeRoundRectCallout">
            <a:avLst>
              <a:gd name="adj1" fmla="val 39579"/>
              <a:gd name="adj2" fmla="val 113507"/>
              <a:gd name="adj3" fmla="val 16667"/>
            </a:avLst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Первые часы с цифровой индикацией времени были созданы в 1971 году</a:t>
            </a:r>
            <a:endParaRPr lang="ru-RU" sz="16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://zedomax.com/blog/wp-content/uploads/2009/09/adid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3564">
            <a:off x="623058" y="2837643"/>
            <a:ext cx="2071702" cy="2071702"/>
          </a:xfrm>
          <a:prstGeom prst="rect">
            <a:avLst/>
          </a:prstGeom>
          <a:noFill/>
        </p:spPr>
      </p:pic>
      <p:pic>
        <p:nvPicPr>
          <p:cNvPr id="64516" name="Picture 4" descr="http://20th.su/wp-content/uploads/2010/09/555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2151">
            <a:off x="2486504" y="3678413"/>
            <a:ext cx="2443153" cy="2565617"/>
          </a:xfrm>
          <a:prstGeom prst="rect">
            <a:avLst/>
          </a:prstGeom>
          <a:noFill/>
        </p:spPr>
      </p:pic>
      <p:pic>
        <p:nvPicPr>
          <p:cNvPr id="64518" name="Picture 6" descr="http://www.elektronika7.ru/images/B76SM-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3344855" cy="2414985"/>
          </a:xfrm>
          <a:prstGeom prst="rect">
            <a:avLst/>
          </a:prstGeom>
          <a:noFill/>
        </p:spPr>
      </p:pic>
      <p:pic>
        <p:nvPicPr>
          <p:cNvPr id="64519" name="Picture 7" descr="L:\фиксики вырезашки\Без-имени-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00760" y="3429000"/>
            <a:ext cx="1860231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Атомные часы</a:t>
            </a:r>
            <a:endParaRPr lang="ru-RU" sz="4000" b="1" cap="none" dirty="0"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36171" y="1643050"/>
            <a:ext cx="4286280" cy="4429156"/>
          </a:xfrm>
          <a:prstGeom prst="wedgeRoundRectCallout">
            <a:avLst>
              <a:gd name="adj1" fmla="val 65037"/>
              <a:gd name="adj2" fmla="val 3008"/>
              <a:gd name="adj3" fmla="val 16667"/>
            </a:avLst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Их работа связана с процессами, происходящими на уровне атомов или молекул.</a:t>
            </a:r>
          </a:p>
          <a:p>
            <a:r>
              <a:rPr lang="ru-RU" sz="2000" b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По ним определяют положения космических кораблей, спутников, баллистических ракет, самолетов, подводных лодок. Атомные часы используются службами точного времени, которые периодически транслируют временные сигналы по радио.</a:t>
            </a:r>
            <a:endParaRPr lang="ru-RU" sz="20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9" name="Picture 3" descr="C:\Users\Admin\AppData\Local\Temp\Atomiccloc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72066" y="1643050"/>
            <a:ext cx="3429024" cy="2279310"/>
          </a:xfrm>
          <a:prstGeom prst="rect">
            <a:avLst/>
          </a:prstGeom>
          <a:noFill/>
        </p:spPr>
      </p:pic>
      <p:pic>
        <p:nvPicPr>
          <p:cNvPr id="65541" name="Picture 5" descr="http://it-vesti.ru/wp-content/uploads/2014/06/1664039_6288c8e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357694"/>
            <a:ext cx="3555983" cy="20002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28600"/>
            <a:ext cx="6984776" cy="1400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Таблица измерения времени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772816"/>
            <a:ext cx="7128792" cy="4968552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latin typeface="Constantia" pitchFamily="18" charset="0"/>
              </a:rPr>
              <a:t>1 год  = 12 месяцев = 52 недели</a:t>
            </a:r>
          </a:p>
          <a:p>
            <a:r>
              <a:rPr lang="ru-RU" sz="2600" b="1" dirty="0" smtClean="0">
                <a:latin typeface="Constantia" pitchFamily="18" charset="0"/>
              </a:rPr>
              <a:t>1 месяц = 4 недели</a:t>
            </a:r>
          </a:p>
          <a:p>
            <a:r>
              <a:rPr lang="ru-RU" sz="2600" b="1" dirty="0" smtClean="0">
                <a:latin typeface="Constantia" pitchFamily="18" charset="0"/>
              </a:rPr>
              <a:t>1 неделя = 7 суток</a:t>
            </a:r>
          </a:p>
          <a:p>
            <a:r>
              <a:rPr lang="ru-RU" sz="2600" b="1" dirty="0" smtClean="0">
                <a:latin typeface="Constantia" pitchFamily="18" charset="0"/>
              </a:rPr>
              <a:t>1 сутки = 24 часа = 1440 минут = 86400 секунд</a:t>
            </a:r>
          </a:p>
          <a:p>
            <a:r>
              <a:rPr lang="ru-RU" sz="2600" b="1" dirty="0" smtClean="0">
                <a:latin typeface="Constantia" pitchFamily="18" charset="0"/>
              </a:rPr>
              <a:t>1 час = 1/24 суток = 60 минут = 3600 секунд</a:t>
            </a:r>
          </a:p>
          <a:p>
            <a:r>
              <a:rPr lang="ru-RU" sz="2600" b="1" dirty="0" smtClean="0">
                <a:latin typeface="Constantia" pitchFamily="18" charset="0"/>
              </a:rPr>
              <a:t>1 минута =  1/1440 суток = 1/60 часа = 60 секунд</a:t>
            </a:r>
          </a:p>
          <a:p>
            <a:r>
              <a:rPr lang="ru-RU" sz="2600" b="1" dirty="0" smtClean="0">
                <a:latin typeface="Constantia" pitchFamily="18" charset="0"/>
              </a:rPr>
              <a:t>1 секунда = 1000 миллисекунд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200800" cy="1700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КАЛЕНДАРЬ И ЕГО ВИДЫ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Picture 4" descr="calenda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437112"/>
            <a:ext cx="5616624" cy="2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happy-year.narod.ru/goroskop/globa/kalendar-2009-02.gif"/>
          <p:cNvPicPr>
            <a:picLocks noChangeAspect="1" noChangeArrowheads="1"/>
          </p:cNvPicPr>
          <p:nvPr/>
        </p:nvPicPr>
        <p:blipFill>
          <a:blip r:embed="rId3" r:link="rId4" cstate="print"/>
          <a:srcRect b="26273"/>
          <a:stretch>
            <a:fillRect/>
          </a:stretch>
        </p:blipFill>
        <p:spPr bwMode="auto">
          <a:xfrm>
            <a:off x="4932040" y="1753005"/>
            <a:ext cx="2181318" cy="1428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35696" y="2852936"/>
            <a:ext cx="7308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Лунный календарь;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Солнечно – лунный календарь;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Юлианский календарь («старый стиль»);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Григорианский календарь («новый стиль»)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7" name="Picture 6" descr="http://kuda-poiti.com/wp-content/uploads/2009/02/vis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556792"/>
            <a:ext cx="1778695" cy="1928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-main-pic" descr="Картинка 11 из 7988"/>
          <p:cNvPicPr>
            <a:picLocks noChangeAspect="1" noChangeArrowheads="1"/>
          </p:cNvPicPr>
          <p:nvPr/>
        </p:nvPicPr>
        <p:blipFill>
          <a:blip r:embed="rId6" r:link="rId7" cstate="print"/>
          <a:srcRect l="23387" r="26917"/>
          <a:stretch>
            <a:fillRect/>
          </a:stretch>
        </p:blipFill>
        <p:spPr>
          <a:xfrm>
            <a:off x="251520" y="1988840"/>
            <a:ext cx="1368152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-main-pic" descr="Картинка 1 из 171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r:link="rId8" cstate="print"/>
          <a:srcRect/>
          <a:stretch>
            <a:fillRect/>
          </a:stretch>
        </p:blipFill>
        <p:spPr>
          <a:xfrm>
            <a:off x="179512" y="4293096"/>
            <a:ext cx="1417224" cy="1833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-main-pic" descr="Картинка 11 из 29800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>
          <a:xfrm>
            <a:off x="179512" y="188640"/>
            <a:ext cx="1357307" cy="1340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1" descr="http://im5-tub-ru.yandex.net/i?id=105768936-7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991136" cy="18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32819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ИНТЕРЕСНЫЕ ФАКТЫ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772816"/>
            <a:ext cx="7200800" cy="4896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ru-RU" sz="3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</a:rPr>
              <a:t>Существуют часы, у которых стрелки двигаются «против часовой стрелки».</a:t>
            </a:r>
          </a:p>
          <a:p>
            <a:pPr>
              <a:lnSpc>
                <a:spcPct val="90000"/>
              </a:lnSpc>
            </a:pPr>
            <a:r>
              <a:rPr lang="ru-RU" sz="34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</a:rPr>
              <a:t>Биг</a:t>
            </a:r>
            <a:r>
              <a:rPr lang="ru-RU" sz="3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</a:rPr>
              <a:t> Бен — это название не башни, а 13-тонного колокола, который звонит внутри.</a:t>
            </a:r>
          </a:p>
          <a:p>
            <a:pPr>
              <a:lnSpc>
                <a:spcPct val="90000"/>
              </a:lnSpc>
            </a:pPr>
            <a:r>
              <a:rPr lang="ru-RU" sz="3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</a:rPr>
              <a:t>Атомные часы имеют погрешность в 1 секунду за шесть миллионов лет.</a:t>
            </a:r>
          </a:p>
          <a:p>
            <a:pPr>
              <a:lnSpc>
                <a:spcPct val="90000"/>
              </a:lnSpc>
            </a:pPr>
            <a:r>
              <a:rPr lang="ru-RU" sz="3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</a:rPr>
              <a:t>Часы идут по часовой стрелке — слева направо — потому что именно в этом направлении движется тень солнечных часов.</a:t>
            </a:r>
          </a:p>
          <a:p>
            <a:pPr>
              <a:lnSpc>
                <a:spcPct val="90000"/>
              </a:lnSpc>
            </a:pPr>
            <a:r>
              <a:rPr lang="ru-RU" sz="3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</a:rPr>
              <a:t>Существуют: тысячелетие, век, пятилетка, год, квартал, месяц, декада, неделя, сутки, час, минута, секунда, миллисекунда, микросекунда, наносекунда, пикосекунда и т.д.</a:t>
            </a:r>
          </a:p>
          <a:p>
            <a:pPr>
              <a:lnSpc>
                <a:spcPct val="90000"/>
              </a:lnSpc>
            </a:pPr>
            <a:r>
              <a:rPr lang="ru-RU" sz="3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</a:rPr>
              <a:t>Неправильно говорить «сколько время?». Стоит говорить только «который час?»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10" descr="http://im3-tub-ru.yandex.net/i?id=51675757-5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579" y="404664"/>
            <a:ext cx="7128792" cy="752128"/>
          </a:xfrm>
        </p:spPr>
        <p:txBody>
          <a:bodyPr>
            <a:no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36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600" b="1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3600" b="1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4073354"/>
            <a:ext cx="6929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get.wallhere.com/photo/watch-clocks-vintage-hand-clock-decor-home-accessories-49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76" y="2426462"/>
            <a:ext cx="71687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57356" y="1714488"/>
            <a:ext cx="7286644" cy="5143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Для Платона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время - это божественная вечность, разделённая небесными телами на дни, месяцы, годы.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Аристотель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называл время «числом движения».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Лейбниц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писал, что «время есть абстракция всех отношений последовательности».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Эйнштейн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говорил о времени как о физической реальности,  меняющей свой бег вследствие  движения тел.</a:t>
            </a: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857356" y="0"/>
            <a:ext cx="7286644" cy="171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ВЕЛИКИЕ   ЛЮДИ О ВРЕМЕНИ</a:t>
            </a:r>
          </a:p>
          <a:p>
            <a:pPr marL="1828800" lvl="3" indent="-457200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57356" y="548680"/>
            <a:ext cx="7286644" cy="6309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АКТУАЛЬНОСТЬ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Время длится, течет непрестанно.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Оно безостановочно.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И с этой проблемой времени человек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сталкивается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ежедневно, срывая листок календаря или глядя на часы. Время – это особая величина.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332656"/>
            <a:ext cx="217058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ЦЕЛЬ: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8876" y="2143116"/>
            <a:ext cx="70351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Изучить и систематизировать информацию о понятии «время» и его измерениях 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" name="i-main-pic" descr="Картинка 187 из 624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175" b="10416"/>
          <a:stretch>
            <a:fillRect/>
          </a:stretch>
        </p:blipFill>
        <p:spPr bwMode="auto">
          <a:xfrm>
            <a:off x="16666" y="34039"/>
            <a:ext cx="183569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296267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ЗАДАЧИ: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85918" y="1643050"/>
            <a:ext cx="735808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Прочитать и проанализировать естественнонаучную  литературу, которая описывает понятие «время» и его измерения. 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Расширить кругозор, получить новые знания.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Обобщить и систематизировать информацию о понятии «время» и его измерении. 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    Провести опрос среди    одноклассников.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-main-pic" descr="Картинка 4 из 16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835695" cy="171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flowChartDocument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Ins="90000" rtlCol="0" anchor="ctr">
            <a:normAutofit fontScale="9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214282" y="1571612"/>
            <a:ext cx="3143272" cy="1512168"/>
          </a:xfrm>
          <a:prstGeom prst="ellipse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5643570" y="1500174"/>
            <a:ext cx="3143272" cy="1512168"/>
          </a:xfrm>
          <a:prstGeom prst="ellipse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Звёздные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5643570" y="3500438"/>
            <a:ext cx="3143272" cy="1512168"/>
          </a:xfrm>
          <a:prstGeom prst="ellipse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Огненные</a:t>
            </a:r>
          </a:p>
        </p:txBody>
      </p:sp>
      <p:sp>
        <p:nvSpPr>
          <p:cNvPr id="18" name="Овал 17"/>
          <p:cNvSpPr/>
          <p:nvPr/>
        </p:nvSpPr>
        <p:spPr>
          <a:xfrm>
            <a:off x="357158" y="3500438"/>
            <a:ext cx="3143272" cy="1512168"/>
          </a:xfrm>
          <a:prstGeom prst="ellipse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Водяные</a:t>
            </a:r>
          </a:p>
        </p:txBody>
      </p:sp>
      <p:sp>
        <p:nvSpPr>
          <p:cNvPr id="19" name="Овал 18"/>
          <p:cNvSpPr/>
          <p:nvPr/>
        </p:nvSpPr>
        <p:spPr>
          <a:xfrm>
            <a:off x="3143240" y="5000636"/>
            <a:ext cx="3143272" cy="1512168"/>
          </a:xfrm>
          <a:prstGeom prst="ellipse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Песочные</a:t>
            </a:r>
          </a:p>
        </p:txBody>
      </p:sp>
      <p:pic>
        <p:nvPicPr>
          <p:cNvPr id="54274" name="Picture 2" descr="L:\фиксики вырезашки\Без-имени-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000108"/>
            <a:ext cx="4214818" cy="421481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623679" y="1476437"/>
            <a:ext cx="3143272" cy="1512168"/>
          </a:xfrm>
          <a:prstGeom prst="ellipse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компьютером</a:t>
            </a:r>
          </a:p>
        </p:txBody>
      </p:sp>
      <p:sp>
        <p:nvSpPr>
          <p:cNvPr id="10" name="Овал 9"/>
          <p:cNvSpPr/>
          <p:nvPr/>
        </p:nvSpPr>
        <p:spPr>
          <a:xfrm>
            <a:off x="5623679" y="3476701"/>
            <a:ext cx="3143272" cy="1512168"/>
          </a:xfrm>
          <a:prstGeom prst="ellipse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литературы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7267" y="3476701"/>
            <a:ext cx="3143272" cy="1512168"/>
          </a:xfrm>
          <a:prstGeom prst="ellipse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 одноклассников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2555776" y="4899464"/>
            <a:ext cx="3925135" cy="1613340"/>
          </a:xfrm>
          <a:prstGeom prst="ellipse">
            <a:avLst/>
          </a:prstGeom>
          <a:scene3d>
            <a:camera prst="orthographic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Моделирование</a:t>
            </a:r>
          </a:p>
        </p:txBody>
      </p:sp>
      <p:pic>
        <p:nvPicPr>
          <p:cNvPr id="13" name="Picture 2" descr="L:\фиксики вырезашки\Без-имени-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093" y="976371"/>
            <a:ext cx="4214818" cy="421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490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31786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МЕТОДЫ</a:t>
            </a:r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988840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  </a:t>
            </a:r>
            <a:r>
              <a:rPr lang="ru-RU" sz="2800" b="1" dirty="0" smtClean="0">
                <a:latin typeface="Constantia" pitchFamily="18" charset="0"/>
              </a:rPr>
              <a:t>анализ,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onstantia" pitchFamily="18" charset="0"/>
              </a:rPr>
              <a:t>  классификация,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onstantia" pitchFamily="18" charset="0"/>
              </a:rPr>
              <a:t>  систематизация,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onstantia" pitchFamily="18" charset="0"/>
              </a:rPr>
              <a:t>  обобщение,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onstantia" pitchFamily="18" charset="0"/>
              </a:rPr>
              <a:t>  анкетирование,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onstantia" pitchFamily="18" charset="0"/>
              </a:rPr>
              <a:t>  работа с литературой,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onstantia" pitchFamily="18" charset="0"/>
              </a:rPr>
              <a:t>  использование компьютерных технологий</a:t>
            </a:r>
            <a:endParaRPr lang="ru-RU" sz="2800" b="1" dirty="0">
              <a:latin typeface="Constantia" pitchFamily="18" charset="0"/>
            </a:endParaRPr>
          </a:p>
        </p:txBody>
      </p:sp>
      <p:pic>
        <p:nvPicPr>
          <p:cNvPr id="6" name="i-main-pic" descr="Картинка 7 из 76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69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4313" y="1428750"/>
            <a:ext cx="872966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3663" algn="just" eaLnBrk="0" hangingPunct="0">
              <a:defRPr/>
            </a:pPr>
            <a:r>
              <a:rPr lang="ru-RU" sz="3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69875" algn="just" eaLnBrk="0" hangingPunct="0">
              <a:defRPr/>
            </a:pPr>
            <a:r>
              <a:rPr lang="ru-RU" sz="3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	 Лейбниц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писал </a:t>
            </a:r>
            <a:r>
              <a:rPr lang="ru-RU" sz="2800" b="1" dirty="0">
                <a:solidFill>
                  <a:srgbClr val="003399"/>
                </a:solidFill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есть абстракция 		всех отношений последовательности</a:t>
            </a:r>
            <a:r>
              <a:rPr lang="ru-RU" sz="2800" b="1" dirty="0">
                <a:solidFill>
                  <a:srgbClr val="003399"/>
                </a:solidFill>
                <a:cs typeface="Times New Roman" pitchFamily="18" charset="0"/>
              </a:rPr>
              <a:t>»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69875" algn="just" eaLnBrk="0" hangingPunct="0">
              <a:defRPr/>
            </a:pP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           </a:t>
            </a:r>
          </a:p>
          <a:p>
            <a:pPr indent="269875" algn="just" eaLnBrk="0" hangingPunct="0">
              <a:defRPr/>
            </a:pPr>
            <a:endParaRPr 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 algn="just" eaLnBrk="0" hangingPunct="0">
              <a:defRPr/>
            </a:pPr>
            <a:endParaRPr 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 algn="just" eaLnBrk="0" hangingPunct="0">
              <a:defRPr/>
            </a:pPr>
            <a:r>
              <a:rPr lang="ru-RU" sz="3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Эйнштейн</a:t>
            </a:r>
            <a:r>
              <a:rPr lang="ru-RU" sz="28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говорил о времени как о</a:t>
            </a:r>
          </a:p>
          <a:p>
            <a:pPr algn="just" eaLnBrk="0" hangingPunct="0">
              <a:defRPr/>
            </a:pP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физической реальности, меняющей</a:t>
            </a:r>
          </a:p>
          <a:p>
            <a:pPr algn="just" eaLnBrk="0" hangingPunct="0">
              <a:defRPr/>
            </a:pP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свой бег вследствие  движения тел. 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85750" y="0"/>
            <a:ext cx="85010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ВЕЛИКИЕ ЛЮДИ О ВРЕМЕНИ</a:t>
            </a:r>
          </a:p>
          <a:p>
            <a:pPr algn="ctr">
              <a:defRPr/>
            </a:pPr>
            <a:endParaRPr lang="ru-RU" sz="4800" b="1" i="1" dirty="0">
              <a:solidFill>
                <a:srgbClr val="4F2CE4"/>
              </a:solidFill>
            </a:endParaRPr>
          </a:p>
        </p:txBody>
      </p:sp>
      <p:pic>
        <p:nvPicPr>
          <p:cNvPr id="11268" name="Picture 9" descr="http://im7-tub-ru.yandex.net/i?id=11022059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1714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i?id=20401811-33-72&amp;n=21"/>
          <p:cNvPicPr>
            <a:picLocks noChangeAspect="1" noChangeArrowheads="1"/>
          </p:cNvPicPr>
          <p:nvPr/>
        </p:nvPicPr>
        <p:blipFill>
          <a:blip r:embed="rId3" cstate="print"/>
          <a:srcRect r="35556"/>
          <a:stretch>
            <a:fillRect/>
          </a:stretch>
        </p:blipFill>
        <p:spPr bwMode="auto">
          <a:xfrm>
            <a:off x="6715125" y="3714750"/>
            <a:ext cx="17954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683</TotalTime>
  <Words>832</Words>
  <Application>Microsoft Office PowerPoint</Application>
  <PresentationFormat>Экран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Тема2</vt:lpstr>
      <vt:lpstr>ВРЕМЯ</vt:lpstr>
      <vt:lpstr>Презентация PowerPoint</vt:lpstr>
      <vt:lpstr>Презентация PowerPoint</vt:lpstr>
      <vt:lpstr>Презентация PowerPoint</vt:lpstr>
      <vt:lpstr>ЦЕЛЬ:</vt:lpstr>
      <vt:lpstr>ЗАДАЧИ:</vt:lpstr>
      <vt:lpstr>методы исследования</vt:lpstr>
      <vt:lpstr>МЕТОДЫ: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ПРИБОРЫ ДЛЯ ИЗМЕРЕНИЯ ВРЕМЕНИ</vt:lpstr>
      <vt:lpstr>Солнечные часы</vt:lpstr>
      <vt:lpstr>Звёздные часы</vt:lpstr>
      <vt:lpstr>Песочные часы</vt:lpstr>
      <vt:lpstr>Презентация PowerPoint</vt:lpstr>
      <vt:lpstr>Кварцевые часы</vt:lpstr>
      <vt:lpstr>Электронные часы</vt:lpstr>
      <vt:lpstr>Атомные часы</vt:lpstr>
      <vt:lpstr>Таблица измерения времени</vt:lpstr>
      <vt:lpstr>КАЛЕНДАРЬ И ЕГО ВИДЫ</vt:lpstr>
      <vt:lpstr>ИНТЕРЕСНЫЕ ФАКТЫ</vt:lpstr>
      <vt:lpstr>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</dc:title>
  <cp:lastModifiedBy>User</cp:lastModifiedBy>
  <cp:revision>60</cp:revision>
  <dcterms:modified xsi:type="dcterms:W3CDTF">2018-01-10T10:43:32Z</dcterms:modified>
</cp:coreProperties>
</file>